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CC3201-D7D3-49A3-8510-3B85EDD8B047}">
  <a:tblStyle styleId="{D6CC3201-D7D3-49A3-8510-3B85EDD8B0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6365ee5e8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6365ee5e8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365ee5e8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365ee5e8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3355e02fa_0_1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63355e02fa_0_1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392b02e94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6392b02e94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6392b02e94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6392b02e94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63355e02fa_0_6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63355e02fa_0_6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3355e02fa_0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3355e02fa_0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63355e02fa_0_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63355e02fa_0_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3355e02fa_0_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3355e02fa_0_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63355e02fa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63355e02fa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3355e02fa_0_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3355e02fa_0_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3355e02fa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63355e02fa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3355e02fa_0_1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63355e02fa_0_1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3355e02fa_0_1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3355e02fa_0_1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63355e02fa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63355e02fa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365ee5e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6365ee5e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i-portal.tfl.gov.uk/api-details#api=AccidentStats&amp;operation=AccidentStats_Ge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london.gov.uk/dataset/statistical-gis-boundary-files-london?resource=9ba8c833-6370-4b11-abdc-314aa020d5e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london.gov.uk/dataset/land-area-and-population-density-ward-and-borough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Road Safety in the Greater London Area</a:t>
            </a: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100" y="2715935"/>
            <a:ext cx="8222100" cy="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Project Presentation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Angad Dhillon, Camille Velarde, Christina Leung &amp; Gurpreet Doal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25" y="1406950"/>
            <a:ext cx="7045000" cy="348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311700" y="2715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Accident Data by Borough Demo</a:t>
            </a:r>
            <a:endParaRPr/>
          </a:p>
        </p:txBody>
      </p:sp>
      <p:graphicFrame>
        <p:nvGraphicFramePr>
          <p:cNvPr id="145" name="Google Shape;145;p22"/>
          <p:cNvGraphicFramePr/>
          <p:nvPr/>
        </p:nvGraphicFramePr>
        <p:xfrm>
          <a:off x="5179550" y="915800"/>
          <a:ext cx="3869750" cy="227352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5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0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City of Westminster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3032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Lambeth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B97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2382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Tower Hamlets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2232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C9ECEC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Southwark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C9ECEC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2186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C2E3F9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Ealing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C2E3F9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1966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75" y="1366925"/>
            <a:ext cx="7032025" cy="35216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1" name="Google Shape;151;p23"/>
          <p:cNvGraphicFramePr/>
          <p:nvPr/>
        </p:nvGraphicFramePr>
        <p:xfrm>
          <a:off x="5597725" y="1017800"/>
          <a:ext cx="3349575" cy="229530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65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6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7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Fatal Accidents</a:t>
                      </a: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Merton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Croydon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Wandsworth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A1DFD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Brent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A6D6F6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Bromley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E0D1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Hounslow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E0D1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B0FCC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Endfield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Hillingdon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311700" y="2715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Accident Data by Borough Demo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275525" y="3039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Accident Data by Casualty type Demo</a:t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250" y="1001875"/>
            <a:ext cx="7949501" cy="388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Bromley has the </a:t>
            </a:r>
            <a:r>
              <a:rPr lang="en-GB" sz="1300" b="1"/>
              <a:t>lowest accidents/sq.km of 9</a:t>
            </a:r>
            <a:r>
              <a:rPr lang="en-GB" sz="1300"/>
              <a:t>. Bromley - </a:t>
            </a:r>
            <a:r>
              <a:rPr lang="en-GB" sz="1300" b="1"/>
              <a:t>150 sq.km</a:t>
            </a:r>
            <a:endParaRPr sz="1300"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City of London has the </a:t>
            </a:r>
            <a:r>
              <a:rPr lang="en-GB" sz="1300" b="1"/>
              <a:t>highest with 220 accidents/sq.km</a:t>
            </a:r>
            <a:r>
              <a:rPr lang="en-GB" sz="1300"/>
              <a:t>. City of London - </a:t>
            </a:r>
            <a:r>
              <a:rPr lang="en-GB" sz="1300" b="1"/>
              <a:t>2.9 sq.km</a:t>
            </a:r>
            <a:endParaRPr sz="1300"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City of Westminster has </a:t>
            </a:r>
            <a:r>
              <a:rPr lang="en-GB" sz="1300" b="1"/>
              <a:t>highest accidents per 100,000</a:t>
            </a:r>
            <a:r>
              <a:rPr lang="en-GB" sz="1300"/>
              <a:t> people - </a:t>
            </a:r>
            <a:r>
              <a:rPr lang="en-GB" sz="1300" b="1"/>
              <a:t>1173</a:t>
            </a:r>
            <a:endParaRPr sz="1300"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Harrow has </a:t>
            </a:r>
            <a:r>
              <a:rPr lang="en-GB" sz="1300" b="1"/>
              <a:t>lowest accidents per 100,000</a:t>
            </a:r>
            <a:r>
              <a:rPr lang="en-GB" sz="1300"/>
              <a:t> people - </a:t>
            </a:r>
            <a:r>
              <a:rPr lang="en-GB" sz="1300" b="1"/>
              <a:t>330</a:t>
            </a:r>
            <a:endParaRPr sz="13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9" name="Google Shape;169;p26"/>
          <p:cNvGraphicFramePr/>
          <p:nvPr/>
        </p:nvGraphicFramePr>
        <p:xfrm>
          <a:off x="4847300" y="1424100"/>
          <a:ext cx="3349575" cy="229530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65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6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7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Fatal Accidents</a:t>
                      </a: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Merton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Croydon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Wandsworth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A1DFD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Brent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A6D6F6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Bromley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E0D1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Hounslow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E0D1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B0FCC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Endfield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Hillingdon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70" name="Google Shape;170;p26"/>
          <p:cNvGraphicFramePr/>
          <p:nvPr/>
        </p:nvGraphicFramePr>
        <p:xfrm>
          <a:off x="640750" y="1435050"/>
          <a:ext cx="3869750" cy="227352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5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0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City of Westminster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3032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Lambeth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B97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2382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Tower Hamlets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2232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C9ECEC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Southwark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C9ECEC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2186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C2E3F9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Ealing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C2E3F9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1966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457200" lvl="0" indent="-311150" algn="l" rtl="0">
              <a:lnSpc>
                <a:spcPct val="3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5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Peak Accidents</a:t>
            </a:r>
            <a:r>
              <a:rPr lang="en-GB" sz="5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Most in November (4,694), October (4,594), and June (4,544)</a:t>
            </a:r>
            <a:endParaRPr sz="5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3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5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Fewest Accidents</a:t>
            </a:r>
            <a:r>
              <a:rPr lang="en-GB" sz="5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April (3,760), February (3,782), January (3,790)</a:t>
            </a:r>
            <a:endParaRPr sz="5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3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5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Vehicle Involvement</a:t>
            </a:r>
            <a:r>
              <a:rPr lang="en-GB" sz="5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Dominated by cars (16,450 accidents), followed by pedestrians (10,472)</a:t>
            </a:r>
            <a:endParaRPr sz="1567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200" dirty="0">
              <a:solidFill>
                <a:srgbClr val="D1D5DB"/>
              </a:solidFill>
              <a:highlight>
                <a:srgbClr val="343541"/>
              </a:highlight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7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36408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30899"/>
              <a:buFont typeface="Arial"/>
              <a:buChar char="●"/>
            </a:pPr>
            <a:endParaRPr sz="159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200" dirty="0">
              <a:solidFill>
                <a:srgbClr val="D1D5DB"/>
              </a:solidFill>
              <a:highlight>
                <a:srgbClr val="343541"/>
              </a:highlight>
            </a:endParaRPr>
          </a:p>
          <a:p>
            <a:pPr marL="45720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body" idx="1"/>
          </p:nvPr>
        </p:nvSpPr>
        <p:spPr>
          <a:xfrm>
            <a:off x="160925" y="11407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457200" lvl="0" indent="-29623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6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Inconclusive evidence to relate months with accidents</a:t>
            </a:r>
            <a:endParaRPr sz="2662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623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lphaLcPeriod"/>
            </a:pPr>
            <a:r>
              <a:rPr lang="en-GB" sz="266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factors could include road maintenance</a:t>
            </a:r>
            <a:endParaRPr sz="2662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8861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8733"/>
              <a:buFont typeface="Arial"/>
              <a:buAutoNum type="alphaLcPeriod"/>
            </a:pPr>
            <a:r>
              <a:rPr lang="en-GB" sz="266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Weather </a:t>
            </a:r>
            <a:endParaRPr sz="2562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623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6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Cars involved in nearly 50% of the accidents</a:t>
            </a:r>
            <a:endParaRPr sz="2662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5234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2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Most accidents are only slight accidents: 86% of the accidents being only slight accidents</a:t>
            </a:r>
            <a:endParaRPr sz="2623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5234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2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Accident density increases closer to the centre of the city</a:t>
            </a:r>
          </a:p>
          <a:p>
            <a:pPr marL="457200" lvl="0" indent="-295234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2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Accident location =/= resident of the borough</a:t>
            </a:r>
            <a:endParaRPr lang="en-US" sz="2623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Q&amp;A</a:t>
            </a:r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Open floor for question and discussions.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dirty="0"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70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Goal: Visualize London’s vehicular accidents and extract meaningful insights that can inform safety measures, urban planning, and policy decisions in the future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704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Understanding of accident landscape, exploring factors such as severity, location, population, and casualty mode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704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The significance of road safety and potential to contribute to the well being of community drove out team to choose this topic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Used</a:t>
            </a: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Python (to clean and export data)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/>
              <a:t>MongoDB (to store our data)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/>
              <a:t>Flask (to create framework for API’s)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/>
              <a:t>JavaScript &amp; Chart.js (to visualize data)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/>
              <a:t>HTML &amp; CSS ( as basic skeleton of webpage)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Architecture</a:t>
            </a:r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33225"/>
            <a:ext cx="6276849" cy="316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647600" y="969800"/>
            <a:ext cx="8249700" cy="3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Accidents API</a:t>
            </a:r>
            <a:r>
              <a:rPr lang="en-GB" sz="1500"/>
              <a:t>  api route: /api/v1.0/accidents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3050" y="1401377"/>
            <a:ext cx="5756750" cy="322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311700" y="925375"/>
            <a:ext cx="8520600" cy="36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London Borough GeoJSON</a:t>
            </a:r>
            <a:r>
              <a:rPr lang="en-GB" sz="1500"/>
              <a:t> Api Route: /api/v1.0/boroughs</a:t>
            </a:r>
            <a:endParaRPr sz="1500"/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4">
            <a:alphaModFix/>
          </a:blip>
          <a:srcRect r="49884"/>
          <a:stretch/>
        </p:blipFill>
        <p:spPr>
          <a:xfrm>
            <a:off x="2799025" y="1339750"/>
            <a:ext cx="2975874" cy="336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311700" y="925375"/>
            <a:ext cx="8520600" cy="36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London Population and Area</a:t>
            </a:r>
            <a:r>
              <a:rPr lang="en-GB" sz="1500"/>
              <a:t> api route: /api/v1.0/population</a:t>
            </a:r>
            <a:endParaRPr sz="1500"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7100" y="1329088"/>
            <a:ext cx="3600450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Dashboard Views</a:t>
            </a:r>
            <a:endParaRPr dirty="0"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lnSpc>
                <a:spcPct val="300000"/>
              </a:lnSpc>
            </a:pPr>
            <a:r>
              <a:rPr lang="en-GB" dirty="0"/>
              <a:t>Map of London</a:t>
            </a:r>
            <a:endParaRPr dirty="0"/>
          </a:p>
          <a:p>
            <a:pPr marL="285750" indent="-285750">
              <a:lnSpc>
                <a:spcPct val="300000"/>
              </a:lnSpc>
              <a:spcBef>
                <a:spcPts val="1200"/>
              </a:spcBef>
            </a:pPr>
            <a:r>
              <a:rPr lang="en-GB" dirty="0"/>
              <a:t>Total Accidents Bar Graph by Borough</a:t>
            </a:r>
            <a:endParaRPr dirty="0"/>
          </a:p>
          <a:p>
            <a:pPr marL="285750" indent="-285750">
              <a:lnSpc>
                <a:spcPct val="3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GB" dirty="0"/>
              <a:t>Casualties Pie Chart by Types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Map of London Demo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475" y="1012924"/>
            <a:ext cx="8011627" cy="377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537</Words>
  <Application>Microsoft Office PowerPoint</Application>
  <PresentationFormat>On-screen Show (16:9)</PresentationFormat>
  <Paragraphs>128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Roboto</vt:lpstr>
      <vt:lpstr>Geometric</vt:lpstr>
      <vt:lpstr>Road Safety in the Greater London Area</vt:lpstr>
      <vt:lpstr>Introduction</vt:lpstr>
      <vt:lpstr>Technologies Used</vt:lpstr>
      <vt:lpstr>Project Architecture</vt:lpstr>
      <vt:lpstr>Data Sources</vt:lpstr>
      <vt:lpstr>Data Sources</vt:lpstr>
      <vt:lpstr>Data Sources</vt:lpstr>
      <vt:lpstr>Dashboard Views</vt:lpstr>
      <vt:lpstr>Map of London Demo</vt:lpstr>
      <vt:lpstr>London Accident Data by Borough Demo</vt:lpstr>
      <vt:lpstr>London Accident Data by Borough Demo</vt:lpstr>
      <vt:lpstr>London Accident Data by Casualty type Demo</vt:lpstr>
      <vt:lpstr>Data Analysis</vt:lpstr>
      <vt:lpstr>Data Analysis</vt:lpstr>
      <vt:lpstr>Data Analysis</vt:lpstr>
      <vt:lpstr>Conclusion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Safety in the Greater London Area</dc:title>
  <cp:lastModifiedBy>Christina Leung</cp:lastModifiedBy>
  <cp:revision>4</cp:revision>
  <dcterms:modified xsi:type="dcterms:W3CDTF">2024-02-15T21:23:11Z</dcterms:modified>
</cp:coreProperties>
</file>